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0080625" cy="7559675"/>
  <p:notesSz cx="6796087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ABDEC0B-DB93-4413-A5F6-581170E7C165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C7E28518-E894-4FDE-B102-FEA53178D35C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23AAEF10-4F4E-476A-B117-78082CDD5B21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755640" y="5078520"/>
            <a:ext cx="6046560" cy="48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80908DEB-7567-4B43-A33F-C3E3DA7BFC08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AA0519B5-2A34-452C-851E-C93BD2B6E885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038E0364-4B43-4942-A7A9-02371DA8206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65556A16-F665-4A80-9165-BB748A79A21D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674ED890-D315-4152-8BDF-88A8D0E50D66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A61F5CB9-E132-4E35-B903-1C9056097707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566B9287-1A26-4E25-A375-4F791B3305A6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1D560DC8-9235-4CE0-9CFA-B966D5EAAF5A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7F1B5836-EACE-4FB0-A712-0CDEBCD678FA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45BB60E9-F1FC-43B2-96E9-D2DE5DF75A68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CBFE2DB9-5239-4A3F-8E9F-252AA731AE7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B85C9437-4B56-42F4-BF6F-2D48273A2FB9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4278240" y="10156680"/>
            <a:ext cx="3271320" cy="5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E73AE14-CAA8-4B73-8684-6F1EC7ED5B4B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755640" y="5078520"/>
            <a:ext cx="6041520" cy="48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60131339-5036-4980-9070-1E886637D78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A3320AC8-A922-440B-828D-5EEE5DF7F02D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4278240" y="10156680"/>
            <a:ext cx="3271320" cy="5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B2904849-11D9-4F4A-BF8F-1ACDE7A394E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755640" y="5078520"/>
            <a:ext cx="6041520" cy="48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EA1E88C6-375F-43E6-BB15-D2CF10B34263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BC71CC30-A23A-4EAF-A215-89EE261CEA4C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4278240" y="10156680"/>
            <a:ext cx="3271320" cy="5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1212591C-D63B-43DC-B202-C93963ED5238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755640" y="5078520"/>
            <a:ext cx="6041520" cy="48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35DD1D0D-D23D-4B79-AD7C-DB6937117628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93DEA9A7-420E-4E63-A95E-62C7C8B1DA9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52BA97D5-DEE8-460E-96D6-8315641BE7AA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ECE38596-4EC9-4394-9B25-3D72D225AC45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B4489FC8-23C4-447F-B290-2B772E6C579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397B0923-68DB-4268-A553-3F2E3439073C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77B8AEFE-716F-4645-9607-8F7B509EE41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CE0930CD-414C-4A43-A724-95D255928F88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FAC0F39B-8F7C-44C4-8337-743245EC1951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76B91ECC-FC24-4331-AF50-CB8EC1ECD17C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ACF9AF95-46FF-44FB-A165-FB4119EA761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B81B017B-38B3-41D2-91D1-BEFB054F0296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4278240" y="10156680"/>
            <a:ext cx="3271320" cy="5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AB76A443-AF43-4485-B175-0C1A5A54B9C8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4278240" y="10156680"/>
            <a:ext cx="3274560" cy="5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5"/>
          <p:cNvSpPr/>
          <p:nvPr/>
        </p:nvSpPr>
        <p:spPr>
          <a:xfrm>
            <a:off x="755640" y="5078520"/>
            <a:ext cx="6046560" cy="48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BB369AA-E945-4CAF-BCC5-116C23F0B87D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9FCAA8BF-556A-4F77-923B-1EF09E3B6497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45BD53D0-BA25-4E3F-ADD0-48C1F5585958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679320" y="4716360"/>
            <a:ext cx="5436720" cy="44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0647289F-71B7-460E-B8A7-BF53E06E9A97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F9BC9D92-5814-4D9E-A3F9-4EF8CF9BD6C3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679320" y="4716360"/>
            <a:ext cx="5436720" cy="44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A3AF0956-A0C6-4A26-9F22-FFA9A737C94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5485F127-CB1E-4276-9B3C-705168E2C55A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679320" y="4716360"/>
            <a:ext cx="5436720" cy="44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49173EF0-56BA-4123-91B9-2AD124945E6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167BC0A0-162A-445E-8AD9-EFF680542CA6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755640" y="5078520"/>
            <a:ext cx="6046560" cy="48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069E2B76-14BD-47BE-A73C-F8A6E48A89D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BFC3B9EE-0E5D-4C6C-9C32-B7083E70EA8F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755640" y="5078520"/>
            <a:ext cx="6046560" cy="48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47DB4CE7-ED98-465E-A1FE-1399B84A1D7E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ED7BDA88-8641-4B58-A14A-DD6C87E1D894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755640" y="5078520"/>
            <a:ext cx="6046560" cy="48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007400" y="7008840"/>
            <a:ext cx="285552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latin typeface="Calibri"/>
              </a:rPr>
              <a:t>GentP 2019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-71280" y="1023840"/>
            <a:ext cx="7268760" cy="2710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-71280" y="1368360"/>
            <a:ext cx="7414920" cy="3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-71280" y="1023840"/>
            <a:ext cx="7268760" cy="27108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-71280" y="1368360"/>
            <a:ext cx="7414920" cy="3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503280" y="157320"/>
            <a:ext cx="9070560" cy="84888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93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r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7007400" y="7008840"/>
            <a:ext cx="285552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latin typeface="Calibri"/>
              </a:rPr>
              <a:t>Rodica, 20. 12. 2019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44" name="Picture 4" descr=""/>
          <p:cNvPicPr/>
          <p:nvPr/>
        </p:nvPicPr>
        <p:blipFill>
          <a:blip r:embed="rId3"/>
          <a:stretch/>
        </p:blipFill>
        <p:spPr>
          <a:xfrm>
            <a:off x="-71280" y="879840"/>
            <a:ext cx="7268760" cy="271080"/>
          </a:xfrm>
          <a:prstGeom prst="rect">
            <a:avLst/>
          </a:prstGeom>
          <a:ln>
            <a:noFill/>
          </a:ln>
        </p:spPr>
      </p:pic>
      <p:sp>
        <p:nvSpPr>
          <p:cNvPr id="45" name="CustomShape 2"/>
          <p:cNvSpPr/>
          <p:nvPr/>
        </p:nvSpPr>
        <p:spPr>
          <a:xfrm>
            <a:off x="-71280" y="1368360"/>
            <a:ext cx="7414920" cy="3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-288000" y="6768000"/>
            <a:ext cx="3888000" cy="1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7057800" y="6793920"/>
            <a:ext cx="3454200" cy="1630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3"/>
          <p:cNvSpPr/>
          <p:nvPr/>
        </p:nvSpPr>
        <p:spPr>
          <a:xfrm>
            <a:off x="193680" y="1331640"/>
            <a:ext cx="9597600" cy="25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9240" bIns="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Učinkovita uporaba genomskih informacij</a:t>
            </a:r>
            <a:br/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za trajnostjo selekcijo v majhnih populacijah govedi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3311640" y="3995640"/>
            <a:ext cx="6160680" cy="23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4440" bIns="45000"/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JANA OBŠTETER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Janez JENKO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John HICKEY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Gregor GORJANC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EAAP 2019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Rodica, 20. 12. 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2019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4" name="Picture 4" descr=""/>
          <p:cNvPicPr/>
          <p:nvPr/>
        </p:nvPicPr>
        <p:blipFill>
          <a:blip r:embed="rId2"/>
          <a:srcRect l="3107" t="36970" r="0" b="41641"/>
          <a:stretch/>
        </p:blipFill>
        <p:spPr>
          <a:xfrm>
            <a:off x="72000" y="6905160"/>
            <a:ext cx="3777840" cy="510840"/>
          </a:xfrm>
          <a:prstGeom prst="rect">
            <a:avLst/>
          </a:prstGeom>
          <a:ln>
            <a:noFill/>
          </a:ln>
        </p:spPr>
      </p:pic>
      <p:pic>
        <p:nvPicPr>
          <p:cNvPr id="95" name="Picture 5" descr=""/>
          <p:cNvPicPr/>
          <p:nvPr/>
        </p:nvPicPr>
        <p:blipFill>
          <a:blip r:embed="rId3"/>
          <a:stretch/>
        </p:blipFill>
        <p:spPr>
          <a:xfrm>
            <a:off x="3816000" y="6552000"/>
            <a:ext cx="1929960" cy="979200"/>
          </a:xfrm>
          <a:prstGeom prst="rect">
            <a:avLst/>
          </a:prstGeom>
          <a:ln>
            <a:noFill/>
          </a:ln>
        </p:spPr>
      </p:pic>
      <p:pic>
        <p:nvPicPr>
          <p:cNvPr id="96" name="Picture 6" descr=""/>
          <p:cNvPicPr/>
          <p:nvPr/>
        </p:nvPicPr>
        <p:blipFill>
          <a:blip r:embed="rId4"/>
          <a:stretch/>
        </p:blipFill>
        <p:spPr>
          <a:xfrm>
            <a:off x="5707080" y="6636960"/>
            <a:ext cx="1564920" cy="995040"/>
          </a:xfrm>
          <a:prstGeom prst="rect">
            <a:avLst/>
          </a:prstGeom>
          <a:ln>
            <a:noFill/>
          </a:ln>
        </p:spPr>
      </p:pic>
      <p:pic>
        <p:nvPicPr>
          <p:cNvPr id="97" name="Picture 7" descr=""/>
          <p:cNvPicPr/>
          <p:nvPr/>
        </p:nvPicPr>
        <p:blipFill>
          <a:blip r:embed="rId5"/>
          <a:stretch/>
        </p:blipFill>
        <p:spPr>
          <a:xfrm>
            <a:off x="8533080" y="6939720"/>
            <a:ext cx="1402920" cy="40428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6"/>
          <a:stretch/>
        </p:blipFill>
        <p:spPr>
          <a:xfrm>
            <a:off x="7344000" y="6552000"/>
            <a:ext cx="1152000" cy="8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780480" cy="5990040"/>
          </a:xfrm>
          <a:prstGeom prst="rect">
            <a:avLst/>
          </a:prstGeom>
          <a:ln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3168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Genetski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napredek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Table 1"/>
          <p:cNvGraphicFramePr/>
          <p:nvPr/>
        </p:nvGraphicFramePr>
        <p:xfrm>
          <a:off x="258840" y="1728720"/>
          <a:ext cx="9240480" cy="4447800"/>
        </p:xfrm>
        <a:graphic>
          <a:graphicData uri="http://schemas.openxmlformats.org/drawingml/2006/table">
            <a:tbl>
              <a:tblPr/>
              <a:tblGrid>
                <a:gridCol w="1450800"/>
                <a:gridCol w="2595240"/>
                <a:gridCol w="2598480"/>
                <a:gridCol w="2595960"/>
              </a:tblGrid>
              <a:tr h="1120680">
                <a:tc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bulls / </a:t>
                      </a: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years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bulls / </a:t>
                      </a: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year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bull / 5 </a:t>
                      </a: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years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3160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PT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2.5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2.8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687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3.0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160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GT-PT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3.4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4.0</a:t>
                      </a:r>
                      <a:endParaRPr b="0" lang="en-GB" sz="30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723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3.8</a:t>
                      </a:r>
                      <a:endParaRPr b="0" lang="en-GB" sz="30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160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GT-BD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4.2</a:t>
                      </a:r>
                      <a:endParaRPr b="0" lang="en-GB" sz="30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4.6</a:t>
                      </a:r>
                      <a:endParaRPr b="0" lang="en-GB" sz="32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741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4.5</a:t>
                      </a:r>
                      <a:endParaRPr b="0" lang="en-GB" sz="32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232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4.8</a:t>
                      </a:r>
                      <a:endParaRPr b="0" lang="en-GB" sz="32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6.0</a:t>
                      </a:r>
                      <a:endParaRPr b="0" lang="en-GB" sz="3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7560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5.6</a:t>
                      </a:r>
                      <a:endParaRPr b="0" lang="en-GB" sz="3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58" name="Picture 72" descr=""/>
          <p:cNvPicPr/>
          <p:nvPr/>
        </p:nvPicPr>
        <p:blipFill>
          <a:blip r:embed="rId1"/>
          <a:stretch/>
        </p:blipFill>
        <p:spPr>
          <a:xfrm>
            <a:off x="7991640" y="2265480"/>
            <a:ext cx="720360" cy="326520"/>
          </a:xfrm>
          <a:prstGeom prst="rect">
            <a:avLst/>
          </a:prstGeom>
          <a:ln>
            <a:noFill/>
          </a:ln>
        </p:spPr>
      </p:pic>
      <p:pic>
        <p:nvPicPr>
          <p:cNvPr id="159" name="Picture 73" descr=""/>
          <p:cNvPicPr/>
          <p:nvPr/>
        </p:nvPicPr>
        <p:blipFill>
          <a:blip r:embed="rId2"/>
          <a:stretch/>
        </p:blipFill>
        <p:spPr>
          <a:xfrm>
            <a:off x="5327640" y="2282760"/>
            <a:ext cx="466200" cy="38052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3168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Genetski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napredek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1520" y="1080000"/>
            <a:ext cx="9780480" cy="599004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3168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Genetski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napredek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 1"/>
          <p:cNvGraphicFramePr/>
          <p:nvPr/>
        </p:nvGraphicFramePr>
        <p:xfrm>
          <a:off x="260280" y="1728720"/>
          <a:ext cx="9240480" cy="4470120"/>
        </p:xfrm>
        <a:graphic>
          <a:graphicData uri="http://schemas.openxmlformats.org/drawingml/2006/table">
            <a:tbl>
              <a:tblPr/>
              <a:tblGrid>
                <a:gridCol w="1450800"/>
                <a:gridCol w="2595240"/>
                <a:gridCol w="2598480"/>
                <a:gridCol w="2595960"/>
              </a:tblGrid>
              <a:tr h="1147680">
                <a:tc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bulls / 5 years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bulls / 1 year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bull / 5 year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3016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PT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 lIns="36720" rIns="36720" tIns="7560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172</a:t>
                      </a:r>
                      <a:endParaRPr b="0" lang="en-GB" sz="3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560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184</a:t>
                      </a:r>
                      <a:endParaRPr b="0" lang="en-GB" sz="3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05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96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  <a:tr h="83016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GS-PS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36720" rIns="36720" tIns="7560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159</a:t>
                      </a:r>
                      <a:endParaRPr b="0" lang="en-GB" sz="3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41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146</a:t>
                      </a:r>
                      <a:endParaRPr b="0" lang="en-GB" sz="32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05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99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  <a:tr h="83016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GS-BD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36720" rIns="36720" tIns="723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119</a:t>
                      </a:r>
                      <a:endParaRPr b="0" lang="en-GB" sz="30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23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113</a:t>
                      </a:r>
                      <a:endParaRPr b="0" lang="en-GB" sz="30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05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93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  <a:tr h="83196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GS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36720" rIns="36720" tIns="669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</a:t>
                      </a: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90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669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72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669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38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64" name="Picture 72" descr=""/>
          <p:cNvPicPr/>
          <p:nvPr/>
        </p:nvPicPr>
        <p:blipFill>
          <a:blip r:embed="rId1"/>
          <a:stretch/>
        </p:blipFill>
        <p:spPr>
          <a:xfrm>
            <a:off x="5327640" y="2282760"/>
            <a:ext cx="466200" cy="380520"/>
          </a:xfrm>
          <a:prstGeom prst="rect">
            <a:avLst/>
          </a:prstGeom>
          <a:ln>
            <a:noFill/>
          </a:ln>
        </p:spPr>
      </p:pic>
      <p:pic>
        <p:nvPicPr>
          <p:cNvPr id="165" name="Picture 73" descr=""/>
          <p:cNvPicPr/>
          <p:nvPr/>
        </p:nvPicPr>
        <p:blipFill>
          <a:blip r:embed="rId2"/>
          <a:stretch/>
        </p:blipFill>
        <p:spPr>
          <a:xfrm>
            <a:off x="7702560" y="2303640"/>
            <a:ext cx="720360" cy="32652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3168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Efektivna velikost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populacije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780480" cy="599004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3096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Efektivna velikost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populacije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67480" y="1098720"/>
            <a:ext cx="9380520" cy="588528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216000" y="898560"/>
            <a:ext cx="9178560" cy="50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656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19656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-1800360" y="-179280"/>
            <a:ext cx="935640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6192720" y="3240000"/>
            <a:ext cx="647280" cy="63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/>
          <a:p>
            <a:pPr>
              <a:lnSpc>
                <a:spcPct val="93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Arial"/>
              </a:rPr>
              <a:t>84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096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Učinkovitost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pretvorbe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16000" y="898560"/>
            <a:ext cx="9178560" cy="50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656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19656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-1800360" y="-179280"/>
            <a:ext cx="935640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3"/>
          <p:cNvSpPr/>
          <p:nvPr/>
        </p:nvSpPr>
        <p:spPr>
          <a:xfrm>
            <a:off x="6192720" y="3240000"/>
            <a:ext cx="647280" cy="63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/>
          <a:p>
            <a:pPr>
              <a:lnSpc>
                <a:spcPct val="93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Arial"/>
              </a:rPr>
              <a:t>84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60720" y="1152360"/>
            <a:ext cx="9380520" cy="588528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3024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Učinkovitost pretvorbe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16000" y="898560"/>
            <a:ext cx="9178560" cy="50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656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19656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-1800360" y="-179280"/>
            <a:ext cx="935640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324000" y="287280"/>
            <a:ext cx="8829360" cy="108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7000" y="1094400"/>
            <a:ext cx="10080360" cy="5771520"/>
          </a:xfrm>
          <a:prstGeom prst="rect">
            <a:avLst/>
          </a:prstGeom>
          <a:ln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3024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Učinkovitost pretvorbe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576000" y="1589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dva cilja:  maksimiranje genetskega napredka in 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        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minimiziranje sorodstva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024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"/>
          <p:cNvSpPr/>
          <p:nvPr/>
        </p:nvSpPr>
        <p:spPr>
          <a:xfrm>
            <a:off x="576000" y="1589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endParaRPr b="0" lang="en-GB" sz="18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89" name="Line 3"/>
          <p:cNvSpPr/>
          <p:nvPr/>
        </p:nvSpPr>
        <p:spPr>
          <a:xfrm>
            <a:off x="2592000" y="2808000"/>
            <a:ext cx="0" cy="3312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4"/>
          <p:cNvSpPr/>
          <p:nvPr/>
        </p:nvSpPr>
        <p:spPr>
          <a:xfrm>
            <a:off x="2592000" y="6120000"/>
            <a:ext cx="4896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5"/>
          <p:cNvSpPr/>
          <p:nvPr/>
        </p:nvSpPr>
        <p:spPr>
          <a:xfrm flipV="1">
            <a:off x="2592000" y="2664000"/>
            <a:ext cx="4464000" cy="115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Line 6"/>
          <p:cNvSpPr/>
          <p:nvPr/>
        </p:nvSpPr>
        <p:spPr>
          <a:xfrm flipV="1">
            <a:off x="2592000" y="2808000"/>
            <a:ext cx="4536000" cy="3312000"/>
          </a:xfrm>
          <a:prstGeom prst="line">
            <a:avLst/>
          </a:prstGeom>
          <a:ln w="2916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TextShape 7"/>
          <p:cNvSpPr txBox="1"/>
          <p:nvPr/>
        </p:nvSpPr>
        <p:spPr>
          <a:xfrm>
            <a:off x="6480000" y="3469680"/>
            <a:ext cx="3240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66ff"/>
                </a:solidFill>
                <a:latin typeface="Arial"/>
              </a:rPr>
              <a:t>GENETSKI NAPREDEK</a:t>
            </a:r>
            <a:endParaRPr b="0" lang="en-GB" sz="2000" spc="-1" strike="noStrike">
              <a:solidFill>
                <a:srgbClr val="0066ff"/>
              </a:solidFill>
              <a:latin typeface="Arial"/>
            </a:endParaRPr>
          </a:p>
        </p:txBody>
      </p:sp>
      <p:sp>
        <p:nvSpPr>
          <p:cNvPr id="194" name="TextShape 8"/>
          <p:cNvSpPr txBox="1"/>
          <p:nvPr/>
        </p:nvSpPr>
        <p:spPr>
          <a:xfrm>
            <a:off x="7128000" y="2376000"/>
            <a:ext cx="3240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ce181e"/>
                </a:solidFill>
                <a:latin typeface="Arial"/>
              </a:rPr>
              <a:t>STOPNJA INBRIDINGA</a:t>
            </a:r>
            <a:endParaRPr b="0" lang="en-GB" sz="20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195" name="TextShape 9"/>
          <p:cNvSpPr txBox="1"/>
          <p:nvPr/>
        </p:nvSpPr>
        <p:spPr>
          <a:xfrm>
            <a:off x="4896000" y="6192000"/>
            <a:ext cx="1872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LETO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>
            <a:off x="576000" y="151848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Samo maksimiranje napredka 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197" name="CustomShape 11"/>
          <p:cNvSpPr/>
          <p:nvPr/>
        </p:nvSpPr>
        <p:spPr>
          <a:xfrm>
            <a:off x="2952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240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Uvod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14280" y="2049480"/>
            <a:ext cx="9245160" cy="497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355680" indent="-350640">
              <a:lnSpc>
                <a:spcPct val="100000"/>
              </a:lnSpc>
              <a:spcBef>
                <a:spcPts val="42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Majh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ne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pop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ulaci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je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gove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di - </a:t>
            </a:r>
            <a:br/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gen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oms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ka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sele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kcija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še ni</a:t>
            </a:r>
            <a:br/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pop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olno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ma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integ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riran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n-GB" sz="3600" spc="-1" strike="noStrike">
              <a:latin typeface="Arial"/>
            </a:endParaRPr>
          </a:p>
          <a:p>
            <a:pPr marL="355680" indent="-350640">
              <a:lnSpc>
                <a:spcPct val="100000"/>
              </a:lnSpc>
              <a:spcBef>
                <a:spcPts val="42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Kak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inten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zivn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lahk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odbi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ram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o?</a:t>
            </a:r>
            <a:endParaRPr b="0" lang="en-GB" sz="3600" spc="-1" strike="noStrike">
              <a:latin typeface="Arial"/>
            </a:endParaRPr>
          </a:p>
          <a:p>
            <a:pPr marL="355680" indent="-350640">
              <a:lnSpc>
                <a:spcPct val="100000"/>
              </a:lnSpc>
              <a:spcBef>
                <a:spcPts val="42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Traj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nost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na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strat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egija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101" name="Picture 3" descr=""/>
          <p:cNvPicPr/>
          <p:nvPr/>
        </p:nvPicPr>
        <p:blipFill>
          <a:blip r:embed="rId1"/>
          <a:stretch/>
        </p:blipFill>
        <p:spPr>
          <a:xfrm>
            <a:off x="6840360" y="22320"/>
            <a:ext cx="3290400" cy="329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576000" y="1589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endParaRPr b="0" lang="en-GB" sz="18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00" name="Line 3"/>
          <p:cNvSpPr/>
          <p:nvPr/>
        </p:nvSpPr>
        <p:spPr>
          <a:xfrm>
            <a:off x="144000" y="2722320"/>
            <a:ext cx="0" cy="3312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4"/>
          <p:cNvSpPr/>
          <p:nvPr/>
        </p:nvSpPr>
        <p:spPr>
          <a:xfrm>
            <a:off x="144000" y="6034320"/>
            <a:ext cx="4896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5"/>
          <p:cNvSpPr/>
          <p:nvPr/>
        </p:nvSpPr>
        <p:spPr>
          <a:xfrm flipV="1">
            <a:off x="144000" y="3658320"/>
            <a:ext cx="4464000" cy="7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Line 6"/>
          <p:cNvSpPr/>
          <p:nvPr/>
        </p:nvSpPr>
        <p:spPr>
          <a:xfrm flipV="1">
            <a:off x="144000" y="3730320"/>
            <a:ext cx="4392000" cy="2304000"/>
          </a:xfrm>
          <a:prstGeom prst="line">
            <a:avLst/>
          </a:prstGeom>
          <a:ln w="2916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TextShape 7"/>
          <p:cNvSpPr txBox="1"/>
          <p:nvPr/>
        </p:nvSpPr>
        <p:spPr>
          <a:xfrm>
            <a:off x="2520000" y="4824000"/>
            <a:ext cx="324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66ff"/>
                </a:solidFill>
                <a:latin typeface="Arial"/>
              </a:rPr>
              <a:t>GENETSKI </a:t>
            </a:r>
            <a:br/>
            <a:r>
              <a:rPr b="0" lang="en-GB" sz="2000" spc="-1" strike="noStrike">
                <a:solidFill>
                  <a:srgbClr val="0066ff"/>
                </a:solidFill>
                <a:latin typeface="Arial"/>
              </a:rPr>
              <a:t>NAPREDEK</a:t>
            </a:r>
            <a:endParaRPr b="0" lang="en-GB" sz="2000" spc="-1" strike="noStrike">
              <a:solidFill>
                <a:srgbClr val="0066ff"/>
              </a:solidFill>
              <a:latin typeface="Arial"/>
            </a:endParaRPr>
          </a:p>
        </p:txBody>
      </p:sp>
      <p:sp>
        <p:nvSpPr>
          <p:cNvPr id="205" name="TextShape 8"/>
          <p:cNvSpPr txBox="1"/>
          <p:nvPr/>
        </p:nvSpPr>
        <p:spPr>
          <a:xfrm>
            <a:off x="1152000" y="3154320"/>
            <a:ext cx="3240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ce181e"/>
                </a:solidFill>
                <a:latin typeface="Arial"/>
              </a:rPr>
              <a:t>STOPNJA INBRIDINGA</a:t>
            </a:r>
            <a:endParaRPr b="0" lang="en-GB" sz="20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06" name="TextShape 9"/>
          <p:cNvSpPr txBox="1"/>
          <p:nvPr/>
        </p:nvSpPr>
        <p:spPr>
          <a:xfrm>
            <a:off x="2448000" y="6106320"/>
            <a:ext cx="1872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LETO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Line 10"/>
          <p:cNvSpPr/>
          <p:nvPr/>
        </p:nvSpPr>
        <p:spPr>
          <a:xfrm>
            <a:off x="5256000" y="2722320"/>
            <a:ext cx="0" cy="3312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1"/>
          <p:cNvSpPr/>
          <p:nvPr/>
        </p:nvSpPr>
        <p:spPr>
          <a:xfrm>
            <a:off x="5256000" y="6034320"/>
            <a:ext cx="4896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2"/>
          <p:cNvSpPr/>
          <p:nvPr/>
        </p:nvSpPr>
        <p:spPr>
          <a:xfrm flipV="1">
            <a:off x="5256000" y="4464000"/>
            <a:ext cx="4464000" cy="7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13"/>
          <p:cNvSpPr/>
          <p:nvPr/>
        </p:nvSpPr>
        <p:spPr>
          <a:xfrm flipV="1">
            <a:off x="5256000" y="4536000"/>
            <a:ext cx="4392000" cy="1498320"/>
          </a:xfrm>
          <a:prstGeom prst="line">
            <a:avLst/>
          </a:prstGeom>
          <a:ln w="2916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extShape 14"/>
          <p:cNvSpPr txBox="1"/>
          <p:nvPr/>
        </p:nvSpPr>
        <p:spPr>
          <a:xfrm>
            <a:off x="6120000" y="3960000"/>
            <a:ext cx="3240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ce181e"/>
                </a:solidFill>
                <a:latin typeface="Arial"/>
              </a:rPr>
              <a:t>STOPNJA INBRIDINGA</a:t>
            </a:r>
            <a:endParaRPr b="0" lang="en-GB" sz="20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12" name="TextShape 15"/>
          <p:cNvSpPr txBox="1"/>
          <p:nvPr/>
        </p:nvSpPr>
        <p:spPr>
          <a:xfrm>
            <a:off x="7560000" y="6106320"/>
            <a:ext cx="1872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LETO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ustomShape 16"/>
          <p:cNvSpPr/>
          <p:nvPr/>
        </p:nvSpPr>
        <p:spPr>
          <a:xfrm>
            <a:off x="576000" y="151848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Maksimiranje napredka ob 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omejitvi inbiridinga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14" name="CustomShape 17"/>
          <p:cNvSpPr/>
          <p:nvPr/>
        </p:nvSpPr>
        <p:spPr>
          <a:xfrm>
            <a:off x="2952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576000" y="1589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Razm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erje 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med 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doseg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anjem 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napre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dka in 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ohran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janju 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variab</a:t>
            </a: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ilnosti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2808000" y="2664000"/>
            <a:ext cx="3995280" cy="3744000"/>
          </a:xfrm>
          <a:prstGeom prst="rect">
            <a:avLst/>
          </a:prstGeom>
          <a:ln>
            <a:noFill/>
          </a:ln>
        </p:spPr>
      </p:pic>
      <p:sp>
        <p:nvSpPr>
          <p:cNvPr id="218" name="TextShape 3"/>
          <p:cNvSpPr txBox="1"/>
          <p:nvPr/>
        </p:nvSpPr>
        <p:spPr>
          <a:xfrm>
            <a:off x="2808000" y="4536000"/>
            <a:ext cx="1475280" cy="60228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txBody>
          <a:bodyPr lIns="90000" rIns="90000" tIns="45000" bIns="45000"/>
          <a:p>
            <a:pPr algn="ctr"/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GENETSKI NAPREDEK</a:t>
            </a:r>
            <a:endParaRPr b="1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Shape 4"/>
          <p:cNvSpPr txBox="1"/>
          <p:nvPr/>
        </p:nvSpPr>
        <p:spPr>
          <a:xfrm>
            <a:off x="5111280" y="4536000"/>
            <a:ext cx="2016000" cy="60228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txBody>
          <a:bodyPr lIns="90000" rIns="90000" tIns="45000" bIns="45000"/>
          <a:p>
            <a:pPr algn="ctr"/>
            <a:r>
              <a:rPr b="1" lang="en-GB" sz="1800" spc="-1" strike="noStrike">
                <a:latin typeface="Arial"/>
              </a:rPr>
              <a:t>GENETSKA VARIABILNOST</a:t>
            </a:r>
            <a:endParaRPr b="1" lang="en-GB" sz="1800" spc="-1" strike="noStrike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2952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Picture 3" descr=""/>
          <p:cNvPicPr/>
          <p:nvPr/>
        </p:nvPicPr>
        <p:blipFill>
          <a:blip r:embed="rId1"/>
          <a:stretch/>
        </p:blipFill>
        <p:spPr>
          <a:xfrm>
            <a:off x="2016000" y="1440000"/>
            <a:ext cx="5184000" cy="519480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503280" y="1440000"/>
            <a:ext cx="9070560" cy="49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TextShape 3"/>
          <p:cNvSpPr txBox="1"/>
          <p:nvPr/>
        </p:nvSpPr>
        <p:spPr>
          <a:xfrm>
            <a:off x="3528000" y="1296000"/>
            <a:ext cx="2304000" cy="373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Stopnja sorodstva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5" name="TextShape 4"/>
          <p:cNvSpPr txBox="1"/>
          <p:nvPr/>
        </p:nvSpPr>
        <p:spPr>
          <a:xfrm>
            <a:off x="3168000" y="6336000"/>
            <a:ext cx="3024000" cy="6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Minimalno sorodstvo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" name="TextShape 5"/>
          <p:cNvSpPr txBox="1"/>
          <p:nvPr/>
        </p:nvSpPr>
        <p:spPr>
          <a:xfrm rot="16200000">
            <a:off x="468000" y="3672000"/>
            <a:ext cx="3168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Maksimalni napredek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7" name="TextShape 6"/>
          <p:cNvSpPr txBox="1"/>
          <p:nvPr/>
        </p:nvSpPr>
        <p:spPr>
          <a:xfrm rot="5400000">
            <a:off x="5544000" y="3672000"/>
            <a:ext cx="3168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       </a:t>
            </a:r>
            <a:r>
              <a:rPr b="0" lang="en-GB" sz="2000" spc="-1" strike="noStrike">
                <a:latin typeface="Arial"/>
              </a:rPr>
              <a:t>Selekcijski kriterij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8" name="CustomShape 7"/>
          <p:cNvSpPr/>
          <p:nvPr/>
        </p:nvSpPr>
        <p:spPr>
          <a:xfrm>
            <a:off x="5965920" y="5719320"/>
            <a:ext cx="432000" cy="39096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TextShape 8"/>
          <p:cNvSpPr txBox="1"/>
          <p:nvPr/>
        </p:nvSpPr>
        <p:spPr>
          <a:xfrm>
            <a:off x="7128000" y="5253840"/>
            <a:ext cx="288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CILJ = MIN SORODSTVO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0% maksimalnega napredka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100% minimalnega sorodstva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endParaRPr b="0" lang="en-GB" sz="1800" spc="-1" strike="noStrike">
              <a:solidFill>
                <a:srgbClr val="ff3333"/>
              </a:solidFill>
              <a:latin typeface="Arial"/>
            </a:endParaRPr>
          </a:p>
        </p:txBody>
      </p:sp>
      <p:sp>
        <p:nvSpPr>
          <p:cNvPr id="230" name="CustomShape 9"/>
          <p:cNvSpPr/>
          <p:nvPr/>
        </p:nvSpPr>
        <p:spPr>
          <a:xfrm>
            <a:off x="2592000" y="2016000"/>
            <a:ext cx="432000" cy="390960"/>
          </a:xfrm>
          <a:prstGeom prst="ellipse">
            <a:avLst/>
          </a:prstGeom>
          <a:noFill/>
          <a:ln w="38160">
            <a:solidFill>
              <a:srgbClr val="00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TextShape 10"/>
          <p:cNvSpPr txBox="1"/>
          <p:nvPr/>
        </p:nvSpPr>
        <p:spPr>
          <a:xfrm>
            <a:off x="72000" y="1224000"/>
            <a:ext cx="288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CILJ = MAX NAPREDEK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100% maksimalnega napredka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0% minimalnega sorodstva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endParaRPr b="0" lang="en-GB" sz="1800" spc="-1" strike="noStrike">
              <a:solidFill>
                <a:srgbClr val="ff3333"/>
              </a:solidFill>
              <a:latin typeface="Arial"/>
            </a:endParaRPr>
          </a:p>
        </p:txBody>
      </p:sp>
      <p:sp>
        <p:nvSpPr>
          <p:cNvPr id="232" name="CustomShape 11"/>
          <p:cNvSpPr/>
          <p:nvPr/>
        </p:nvSpPr>
        <p:spPr>
          <a:xfrm>
            <a:off x="2952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Picture 3" descr=""/>
          <p:cNvPicPr/>
          <p:nvPr/>
        </p:nvPicPr>
        <p:blipFill>
          <a:blip r:embed="rId1"/>
          <a:stretch/>
        </p:blipFill>
        <p:spPr>
          <a:xfrm>
            <a:off x="2016000" y="1440000"/>
            <a:ext cx="5184000" cy="519480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503280" y="1440000"/>
            <a:ext cx="9070560" cy="49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TextShape 3"/>
          <p:cNvSpPr txBox="1"/>
          <p:nvPr/>
        </p:nvSpPr>
        <p:spPr>
          <a:xfrm>
            <a:off x="3528000" y="1296000"/>
            <a:ext cx="2304000" cy="373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Stopnja sorodstva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7" name="TextShape 4"/>
          <p:cNvSpPr txBox="1"/>
          <p:nvPr/>
        </p:nvSpPr>
        <p:spPr>
          <a:xfrm>
            <a:off x="3168000" y="6336000"/>
            <a:ext cx="3024000" cy="6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Minimalno sorodstvo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8" name="TextShape 5"/>
          <p:cNvSpPr txBox="1"/>
          <p:nvPr/>
        </p:nvSpPr>
        <p:spPr>
          <a:xfrm rot="16200000">
            <a:off x="468000" y="3672000"/>
            <a:ext cx="3168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Maksimalni napredek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9" name="TextShape 6"/>
          <p:cNvSpPr txBox="1"/>
          <p:nvPr/>
        </p:nvSpPr>
        <p:spPr>
          <a:xfrm rot="5400000">
            <a:off x="5544000" y="3672000"/>
            <a:ext cx="3168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       </a:t>
            </a:r>
            <a:r>
              <a:rPr b="0" lang="en-GB" sz="2000" spc="-1" strike="noStrike">
                <a:latin typeface="Arial"/>
              </a:rPr>
              <a:t>Selekcijski kriterij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40" name="CustomShape 7"/>
          <p:cNvSpPr/>
          <p:nvPr/>
        </p:nvSpPr>
        <p:spPr>
          <a:xfrm>
            <a:off x="5965920" y="5719320"/>
            <a:ext cx="432000" cy="39096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TextShape 8"/>
          <p:cNvSpPr txBox="1"/>
          <p:nvPr/>
        </p:nvSpPr>
        <p:spPr>
          <a:xfrm>
            <a:off x="7128000" y="5253840"/>
            <a:ext cx="288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CILJ = MIN SORODSTVO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0% maksimalnega napredka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100% minimalnega sorodstva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endParaRPr b="0" lang="en-GB" sz="1800" spc="-1" strike="noStrike">
              <a:solidFill>
                <a:srgbClr val="ff3333"/>
              </a:solidFill>
              <a:latin typeface="Arial"/>
            </a:endParaRPr>
          </a:p>
        </p:txBody>
      </p:sp>
      <p:sp>
        <p:nvSpPr>
          <p:cNvPr id="242" name="CustomShape 9"/>
          <p:cNvSpPr/>
          <p:nvPr/>
        </p:nvSpPr>
        <p:spPr>
          <a:xfrm>
            <a:off x="2592000" y="2016000"/>
            <a:ext cx="432000" cy="390960"/>
          </a:xfrm>
          <a:prstGeom prst="ellipse">
            <a:avLst/>
          </a:prstGeom>
          <a:noFill/>
          <a:ln w="38160">
            <a:solidFill>
              <a:srgbClr val="00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TextShape 10"/>
          <p:cNvSpPr txBox="1"/>
          <p:nvPr/>
        </p:nvSpPr>
        <p:spPr>
          <a:xfrm>
            <a:off x="72000" y="1224000"/>
            <a:ext cx="288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CILJ = MAX NAPREDEK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100% maksimalnega napredka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0% minimalnega sorodstva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endParaRPr b="0" lang="en-GB" sz="1800" spc="-1" strike="noStrike">
              <a:solidFill>
                <a:srgbClr val="ff3333"/>
              </a:solidFill>
              <a:latin typeface="Arial"/>
            </a:endParaRPr>
          </a:p>
        </p:txBody>
      </p:sp>
      <p:sp>
        <p:nvSpPr>
          <p:cNvPr id="244" name="CustomShape 11"/>
          <p:cNvSpPr/>
          <p:nvPr/>
        </p:nvSpPr>
        <p:spPr>
          <a:xfrm>
            <a:off x="4752000" y="2376000"/>
            <a:ext cx="432000" cy="39096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TextShape 12"/>
          <p:cNvSpPr txBox="1"/>
          <p:nvPr/>
        </p:nvSpPr>
        <p:spPr>
          <a:xfrm>
            <a:off x="5400000" y="1944000"/>
            <a:ext cx="3600000" cy="6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9900"/>
                </a:solidFill>
                <a:latin typeface="Arial"/>
              </a:rPr>
              <a:t>82% maksimalnega napredka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9900"/>
                </a:solidFill>
                <a:latin typeface="Arial"/>
              </a:rPr>
              <a:t>57% minimalnega sorodstva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endParaRPr b="0" lang="en-GB" sz="1800" spc="-1" strike="noStrike">
              <a:solidFill>
                <a:srgbClr val="ff3333"/>
              </a:solidFill>
              <a:latin typeface="Arial"/>
            </a:endParaRPr>
          </a:p>
        </p:txBody>
      </p:sp>
      <p:sp>
        <p:nvSpPr>
          <p:cNvPr id="246" name="CustomShape 13"/>
          <p:cNvSpPr/>
          <p:nvPr/>
        </p:nvSpPr>
        <p:spPr>
          <a:xfrm>
            <a:off x="2952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503280" y="1440000"/>
            <a:ext cx="9070560" cy="49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" bIns="0"/>
          <a:p>
            <a:pPr marL="208080" indent="-20448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Optimizacija izbire in uporabe očetov</a:t>
            </a:r>
            <a:endParaRPr b="0" lang="en-GB" sz="2600" spc="-1" strike="noStrike">
              <a:latin typeface="Arial"/>
            </a:endParaRPr>
          </a:p>
          <a:p>
            <a:pPr marL="208080" indent="-20448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Vsi aktivni biki (PT, GT) + mladi kandidati</a:t>
            </a:r>
            <a:endParaRPr b="0" lang="en-GB" sz="2600" spc="-1" strike="noStrike">
              <a:latin typeface="Arial"/>
            </a:endParaRPr>
          </a:p>
          <a:p>
            <a:pPr marL="208080" indent="-20448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Tarčne stopinje:</a:t>
            </a:r>
            <a:endParaRPr b="0" lang="en-GB" sz="26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45</a:t>
            </a:r>
            <a:endParaRPr b="0" lang="en-GB" sz="24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50</a:t>
            </a:r>
            <a:endParaRPr b="0" lang="en-GB" sz="24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55</a:t>
            </a:r>
            <a:endParaRPr b="0" lang="en-GB" sz="24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60</a:t>
            </a:r>
            <a:endParaRPr b="0" lang="en-GB" sz="24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75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4104000" y="2651760"/>
            <a:ext cx="4179600" cy="4188240"/>
          </a:xfrm>
          <a:prstGeom prst="rect">
            <a:avLst/>
          </a:prstGeom>
          <a:ln>
            <a:noFill/>
          </a:ln>
        </p:spPr>
      </p:pic>
      <p:sp>
        <p:nvSpPr>
          <p:cNvPr id="250" name="CustomShape 3"/>
          <p:cNvSpPr/>
          <p:nvPr/>
        </p:nvSpPr>
        <p:spPr>
          <a:xfrm>
            <a:off x="6768000" y="3780000"/>
            <a:ext cx="288000" cy="28800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4"/>
          <p:cNvSpPr/>
          <p:nvPr/>
        </p:nvSpPr>
        <p:spPr>
          <a:xfrm>
            <a:off x="6912000" y="4032000"/>
            <a:ext cx="288000" cy="28800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5"/>
          <p:cNvSpPr/>
          <p:nvPr/>
        </p:nvSpPr>
        <p:spPr>
          <a:xfrm>
            <a:off x="7020000" y="4284000"/>
            <a:ext cx="288000" cy="28800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6"/>
          <p:cNvSpPr/>
          <p:nvPr/>
        </p:nvSpPr>
        <p:spPr>
          <a:xfrm>
            <a:off x="7128000" y="4572000"/>
            <a:ext cx="288000" cy="28800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7"/>
          <p:cNvSpPr/>
          <p:nvPr/>
        </p:nvSpPr>
        <p:spPr>
          <a:xfrm>
            <a:off x="7272000" y="5328000"/>
            <a:ext cx="288000" cy="28800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8"/>
          <p:cNvSpPr/>
          <p:nvPr/>
        </p:nvSpPr>
        <p:spPr>
          <a:xfrm>
            <a:off x="2952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26280" y="1376640"/>
            <a:ext cx="10080360" cy="543420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2952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46040" y="1611360"/>
            <a:ext cx="9178560" cy="50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212400">
              <a:lnSpc>
                <a:spcPct val="100000"/>
              </a:lnSpc>
              <a:spcBef>
                <a:spcPts val="36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Highest genetic gain?</a:t>
            </a:r>
            <a:br/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GT, faster turn-over of animals </a:t>
            </a:r>
            <a:endParaRPr b="0" lang="en-GB" sz="3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Highest N</a:t>
            </a:r>
            <a:r>
              <a:rPr b="0" lang="en-GB" sz="3200" spc="-1" strike="noStrike" baseline="-33000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 and conversion efficiency?</a:t>
            </a:r>
            <a:br/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Hybrid scenarios (PT, GT) and faster turnover </a:t>
            </a:r>
            <a:endParaRPr b="0" lang="en-GB" sz="3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To optimize, or not to optimize? </a:t>
            </a:r>
            <a:br/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Increases conversion efficiency of all scenarios</a:t>
            </a:r>
            <a:br/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  More gain, same loss </a:t>
            </a:r>
            <a:br/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Same gain, less loss</a:t>
            </a:r>
            <a:br/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293760" y="331920"/>
            <a:ext cx="8829360" cy="108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Picture 4" descr=""/>
          <p:cNvPicPr/>
          <p:nvPr/>
        </p:nvPicPr>
        <p:blipFill>
          <a:blip r:embed="rId1"/>
          <a:stretch/>
        </p:blipFill>
        <p:spPr>
          <a:xfrm>
            <a:off x="6300720" y="2195640"/>
            <a:ext cx="466200" cy="380520"/>
          </a:xfrm>
          <a:prstGeom prst="rect">
            <a:avLst/>
          </a:prstGeom>
          <a:ln>
            <a:noFill/>
          </a:ln>
        </p:spPr>
      </p:pic>
      <p:pic>
        <p:nvPicPr>
          <p:cNvPr id="261" name="Picture 5" descr=""/>
          <p:cNvPicPr/>
          <p:nvPr/>
        </p:nvPicPr>
        <p:blipFill>
          <a:blip r:embed="rId2"/>
          <a:stretch/>
        </p:blipFill>
        <p:spPr>
          <a:xfrm>
            <a:off x="8906040" y="3743280"/>
            <a:ext cx="466200" cy="38052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2952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Zaključki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419760" y="161352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91520" y="2664000"/>
            <a:ext cx="31075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kratko- in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dolgoročni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genetski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napredek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3587760" y="2701800"/>
            <a:ext cx="3107520" cy="13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omejitev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inbridinga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zagotovite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v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dolgoročne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ga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napredka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6827760" y="2701800"/>
            <a:ext cx="3107520" cy="16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optimalna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poraba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finančnih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sredstev,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zagotavljati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konkurenč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nost na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mednarod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nem trgu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06" name="Picture 3" descr=""/>
          <p:cNvPicPr/>
          <p:nvPr/>
        </p:nvPicPr>
        <p:blipFill>
          <a:blip r:embed="rId1"/>
          <a:stretch/>
        </p:blipFill>
        <p:spPr>
          <a:xfrm>
            <a:off x="2592360" y="5112000"/>
            <a:ext cx="4606920" cy="1286280"/>
          </a:xfrm>
          <a:prstGeom prst="rect">
            <a:avLst/>
          </a:prstGeom>
          <a:ln w="9360">
            <a:noFill/>
          </a:ln>
        </p:spPr>
      </p:pic>
      <p:sp>
        <p:nvSpPr>
          <p:cNvPr id="107" name="CustomShape 5"/>
          <p:cNvSpPr/>
          <p:nvPr/>
        </p:nvSpPr>
        <p:spPr>
          <a:xfrm>
            <a:off x="-1080000" y="1080000"/>
            <a:ext cx="71280" cy="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6"/>
          <p:cNvSpPr/>
          <p:nvPr/>
        </p:nvSpPr>
        <p:spPr>
          <a:xfrm>
            <a:off x="419760" y="1656000"/>
            <a:ext cx="2735280" cy="79128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GENETSK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I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NAPREDE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3744000" y="1656000"/>
            <a:ext cx="2735280" cy="79128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GENETSK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VARIABIL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NOST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7056000" y="1656000"/>
            <a:ext cx="2735280" cy="79128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EKONOM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SKA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UČINKOVI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TOST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3240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Trajnos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tna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selekcij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47840" y="1987560"/>
            <a:ext cx="9062640" cy="39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503280" y="30168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080360" cy="687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47840" y="1987560"/>
            <a:ext cx="9062640" cy="39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3000"/>
              </a:lnSpc>
              <a:spcBef>
                <a:spcPts val="3399"/>
              </a:spcBef>
            </a:pPr>
            <a:r>
              <a:rPr b="0" lang="en-GB" sz="3400" spc="-1" strike="noStrike">
                <a:solidFill>
                  <a:srgbClr val="000000"/>
                </a:solidFill>
                <a:latin typeface="Arial"/>
              </a:rPr>
              <a:t>1) Genetski napredek </a:t>
            </a:r>
            <a:endParaRPr b="0" lang="en-GB" sz="34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3399"/>
              </a:spcBef>
            </a:pPr>
            <a:r>
              <a:rPr b="0" lang="en-GB" sz="3400" spc="-1" strike="noStrike">
                <a:solidFill>
                  <a:srgbClr val="000000"/>
                </a:solidFill>
                <a:latin typeface="Arial"/>
              </a:rPr>
              <a:t>2) Genetska variabilnost</a:t>
            </a:r>
            <a:endParaRPr b="0" lang="en-GB" sz="34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3399"/>
              </a:spcBef>
            </a:pPr>
            <a:r>
              <a:rPr b="0" lang="en-GB" sz="3400" spc="-1" strike="noStrike">
                <a:solidFill>
                  <a:srgbClr val="000000"/>
                </a:solidFill>
                <a:latin typeface="Arial"/>
              </a:rPr>
              <a:t>3) Kontrola sorodstva populacije</a:t>
            </a:r>
            <a:endParaRPr b="0" lang="en-GB" sz="3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3280" y="30168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240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Simulacija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3280" y="1763640"/>
            <a:ext cx="9070560" cy="49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" bIns="0"/>
          <a:p>
            <a:pPr marL="208080" indent="-204480">
              <a:lnSpc>
                <a:spcPct val="100000"/>
              </a:lnSpc>
              <a:spcBef>
                <a:spcPts val="31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Realistična populacija ~30.000 aktivnih živali</a:t>
            </a:r>
            <a:endParaRPr b="0" lang="en-GB" sz="2800" spc="-1" strike="noStrike">
              <a:latin typeface="Arial"/>
            </a:endParaRPr>
          </a:p>
          <a:p>
            <a:pPr marL="208080" indent="-204480">
              <a:lnSpc>
                <a:spcPct val="100000"/>
              </a:lnSpc>
              <a:spcBef>
                <a:spcPts val="31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20 years burn-in + 20 years evaluation</a:t>
            </a:r>
            <a:endParaRPr b="0" lang="en-GB" sz="2800" spc="-1" strike="noStrike">
              <a:latin typeface="Arial"/>
            </a:endParaRPr>
          </a:p>
          <a:p>
            <a:pPr marL="208080" indent="-204480">
              <a:lnSpc>
                <a:spcPct val="100000"/>
              </a:lnSpc>
              <a:spcBef>
                <a:spcPts val="31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Python wrapper around </a:t>
            </a:r>
            <a:endParaRPr b="0" lang="en-GB" sz="28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4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AlphaSim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(Faux et al., 2012)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, </a:t>
            </a:r>
            <a:endParaRPr b="0" lang="en-GB" sz="28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4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blupf90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(Misztal et al., 2002)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GB" sz="28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4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AlphaMate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(Gorjanc and Hickey, 2018) </a:t>
            </a:r>
            <a:endParaRPr b="0" lang="en-GB" sz="2200" spc="-1" strike="noStrike">
              <a:latin typeface="Arial"/>
            </a:endParaRPr>
          </a:p>
          <a:p>
            <a:pPr marL="208080" indent="-204480">
              <a:lnSpc>
                <a:spcPct val="100000"/>
              </a:lnSpc>
              <a:spcBef>
                <a:spcPts val="3124"/>
              </a:spcBef>
            </a:pPr>
            <a:endParaRPr b="0" lang="en-GB" sz="2200" spc="-1" strike="noStrike">
              <a:latin typeface="Arial"/>
            </a:endParaRPr>
          </a:p>
          <a:p>
            <a:pPr marL="212760" indent="-204480">
              <a:lnSpc>
                <a:spcPct val="100000"/>
              </a:lnSpc>
              <a:spcBef>
                <a:spcPts val="3124"/>
              </a:spcBef>
            </a:pPr>
            <a:endParaRPr b="0" lang="en-GB" sz="2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76000" y="23040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odbiramo živali z najboljšimi PV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samo en cilj: maksimiranje genetskega napredka</a:t>
            </a:r>
            <a:endParaRPr b="0" lang="en-GB" sz="32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120" name="Table 2"/>
          <p:cNvGraphicFramePr/>
          <p:nvPr/>
        </p:nvGraphicFramePr>
        <p:xfrm>
          <a:off x="1608120" y="9290160"/>
          <a:ext cx="4320720" cy="4274640"/>
        </p:xfrm>
        <a:graphic>
          <a:graphicData uri="http://schemas.openxmlformats.org/drawingml/2006/table">
            <a:tbl>
              <a:tblPr/>
              <a:tblGrid>
                <a:gridCol w="1439640"/>
                <a:gridCol w="1442880"/>
                <a:gridCol w="1438200"/>
              </a:tblGrid>
              <a:tr h="1212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0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4608000" y="4230720"/>
            <a:ext cx="4492440" cy="203328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3168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ja nad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mejno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vredno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stjo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240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či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n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ir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č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v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2162160" y="1584360"/>
            <a:ext cx="501120" cy="358560"/>
          </a:xfrm>
          <a:prstGeom prst="rect">
            <a:avLst/>
          </a:prstGeom>
          <a:solidFill>
            <a:srgbClr val="aec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25" name="Table 3"/>
          <p:cNvGraphicFramePr/>
          <p:nvPr/>
        </p:nvGraphicFramePr>
        <p:xfrm>
          <a:off x="1608120" y="9290160"/>
          <a:ext cx="4320720" cy="4274640"/>
        </p:xfrm>
        <a:graphic>
          <a:graphicData uri="http://schemas.openxmlformats.org/drawingml/2006/table">
            <a:tbl>
              <a:tblPr/>
              <a:tblGrid>
                <a:gridCol w="1439640"/>
                <a:gridCol w="1442880"/>
                <a:gridCol w="1438200"/>
              </a:tblGrid>
              <a:tr h="1212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0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26" name="CustomShape 4"/>
          <p:cNvSpPr/>
          <p:nvPr/>
        </p:nvSpPr>
        <p:spPr>
          <a:xfrm>
            <a:off x="1224000" y="2089080"/>
            <a:ext cx="2374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Progeno testirani</a:t>
            </a:r>
            <a:br/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očetje</a:t>
            </a:r>
            <a:br/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4716360" y="1584360"/>
            <a:ext cx="861480" cy="358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GT-PT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3816360" y="2062080"/>
            <a:ext cx="26636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Preselekcija</a:t>
            </a:r>
            <a:br/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na gEBV – progeno testirani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očetje</a:t>
            </a:r>
            <a:br/>
            <a:endParaRPr b="0" lang="en-GB" sz="2000" spc="-1" strike="noStrike">
              <a:latin typeface="Arial"/>
            </a:endParaRPr>
          </a:p>
        </p:txBody>
      </p:sp>
      <p:sp>
        <p:nvSpPr>
          <p:cNvPr id="129" name="CustomShape 7"/>
          <p:cNvSpPr/>
          <p:nvPr/>
        </p:nvSpPr>
        <p:spPr>
          <a:xfrm>
            <a:off x="2162160" y="1584360"/>
            <a:ext cx="501120" cy="35856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8"/>
          <p:cNvSpPr/>
          <p:nvPr/>
        </p:nvSpPr>
        <p:spPr>
          <a:xfrm>
            <a:off x="7705800" y="1584360"/>
            <a:ext cx="501120" cy="35856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1" name="CustomShape 9"/>
          <p:cNvSpPr/>
          <p:nvPr/>
        </p:nvSpPr>
        <p:spPr>
          <a:xfrm>
            <a:off x="6551640" y="2062080"/>
            <a:ext cx="280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Genomski testirani očetje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32" name="CustomShape 10"/>
          <p:cNvSpPr/>
          <p:nvPr/>
        </p:nvSpPr>
        <p:spPr>
          <a:xfrm>
            <a:off x="2198520" y="160344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" name="CustomShape 11"/>
          <p:cNvSpPr/>
          <p:nvPr/>
        </p:nvSpPr>
        <p:spPr>
          <a:xfrm>
            <a:off x="2200320" y="160344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Table 1"/>
          <p:cNvGraphicFramePr/>
          <p:nvPr/>
        </p:nvGraphicFramePr>
        <p:xfrm>
          <a:off x="864000" y="3492000"/>
          <a:ext cx="9000000" cy="2855160"/>
        </p:xfrm>
        <a:graphic>
          <a:graphicData uri="http://schemas.openxmlformats.org/drawingml/2006/table">
            <a:tbl>
              <a:tblPr/>
              <a:tblGrid>
                <a:gridCol w="1879920"/>
                <a:gridCol w="3516840"/>
                <a:gridCol w="3603240"/>
              </a:tblGrid>
              <a:tr h="507960">
                <a:tc>
                  <a:txBody>
                    <a:bodyPr lIns="90000" rIns="90000" tIns="6516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Scenariji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6696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Katere očete uporabimo?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6696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Kako očete uporabljamo?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 tIns="853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 lIns="0" rIns="0" tIns="19440" bIns="0" anchor="ctr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 lIns="90000" rIns="90000" tIns="65160"/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očetov / 5 let</a:t>
                      </a: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očetov / 1 let</a:t>
                      </a: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oče / 5 let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 tIns="853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GT-PT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90000" rIns="90000" tIns="61560" anchor="ctr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7040">
                <a:tc>
                  <a:txBody>
                    <a:bodyPr lIns="54720" rIns="54720" tIns="853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GT-BD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90000" rIns="90000" tIns="65160" anchor="ctr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 za BM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9920">
                <a:tc>
                  <a:txBody>
                    <a:bodyPr lIns="54720" rIns="54720" tIns="853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90000" rIns="90000" tIns="65160" anchor="ctr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lnB w="720">
                      <a:solidFill>
                        <a:srgbClr val="808080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35" name="CustomShape 2"/>
          <p:cNvSpPr/>
          <p:nvPr/>
        </p:nvSpPr>
        <p:spPr>
          <a:xfrm>
            <a:off x="3240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Scenariji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2162160" y="1584360"/>
            <a:ext cx="501120" cy="358560"/>
          </a:xfrm>
          <a:prstGeom prst="rect">
            <a:avLst/>
          </a:prstGeom>
          <a:solidFill>
            <a:srgbClr val="aec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4"/>
          <p:cNvSpPr/>
          <p:nvPr/>
        </p:nvSpPr>
        <p:spPr>
          <a:xfrm>
            <a:off x="4716360" y="1584360"/>
            <a:ext cx="861480" cy="358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GT-PT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2162160" y="1584360"/>
            <a:ext cx="501120" cy="35856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6"/>
          <p:cNvSpPr/>
          <p:nvPr/>
        </p:nvSpPr>
        <p:spPr>
          <a:xfrm>
            <a:off x="7705800" y="1584360"/>
            <a:ext cx="501120" cy="35856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0" name="CustomShape 7"/>
          <p:cNvSpPr/>
          <p:nvPr/>
        </p:nvSpPr>
        <p:spPr>
          <a:xfrm>
            <a:off x="2198520" y="160344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2767680" y="435600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2" name="CustomShape 9"/>
          <p:cNvSpPr/>
          <p:nvPr/>
        </p:nvSpPr>
        <p:spPr>
          <a:xfrm>
            <a:off x="2840760" y="435600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2767680" y="435600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" name="CustomShape 11"/>
          <p:cNvSpPr/>
          <p:nvPr/>
        </p:nvSpPr>
        <p:spPr>
          <a:xfrm>
            <a:off x="2810520" y="4860360"/>
            <a:ext cx="861480" cy="358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GT-PT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5" name="CustomShape 12"/>
          <p:cNvSpPr/>
          <p:nvPr/>
        </p:nvSpPr>
        <p:spPr>
          <a:xfrm>
            <a:off x="2840760" y="435600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6" name="CustomShape 13"/>
          <p:cNvSpPr/>
          <p:nvPr/>
        </p:nvSpPr>
        <p:spPr>
          <a:xfrm>
            <a:off x="2812320" y="5902920"/>
            <a:ext cx="501120" cy="35856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7" name="CustomShape 14"/>
          <p:cNvSpPr/>
          <p:nvPr/>
        </p:nvSpPr>
        <p:spPr>
          <a:xfrm>
            <a:off x="2809080" y="5398920"/>
            <a:ext cx="501120" cy="35856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" name="CustomShape 15"/>
          <p:cNvSpPr/>
          <p:nvPr/>
        </p:nvSpPr>
        <p:spPr>
          <a:xfrm>
            <a:off x="2200320" y="160344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9" name="CustomShape 16"/>
          <p:cNvSpPr/>
          <p:nvPr/>
        </p:nvSpPr>
        <p:spPr>
          <a:xfrm>
            <a:off x="2810520" y="4320000"/>
            <a:ext cx="501120" cy="35856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0" name="Picture 69" descr=""/>
          <p:cNvPicPr/>
          <p:nvPr/>
        </p:nvPicPr>
        <p:blipFill>
          <a:blip r:embed="rId1"/>
          <a:stretch/>
        </p:blipFill>
        <p:spPr>
          <a:xfrm>
            <a:off x="8352000" y="5127480"/>
            <a:ext cx="466200" cy="380520"/>
          </a:xfrm>
          <a:prstGeom prst="rect">
            <a:avLst/>
          </a:prstGeom>
          <a:ln>
            <a:noFill/>
          </a:ln>
        </p:spPr>
      </p:pic>
      <p:pic>
        <p:nvPicPr>
          <p:cNvPr id="151" name="Picture 70" descr=""/>
          <p:cNvPicPr/>
          <p:nvPr/>
        </p:nvPicPr>
        <p:blipFill>
          <a:blip r:embed="rId2"/>
          <a:stretch/>
        </p:blipFill>
        <p:spPr>
          <a:xfrm>
            <a:off x="7991640" y="5796000"/>
            <a:ext cx="720360" cy="326520"/>
          </a:xfrm>
          <a:prstGeom prst="rect">
            <a:avLst/>
          </a:prstGeom>
          <a:ln>
            <a:noFill/>
          </a:ln>
        </p:spPr>
      </p:pic>
      <p:sp>
        <p:nvSpPr>
          <p:cNvPr id="152" name="CustomShape 17"/>
          <p:cNvSpPr/>
          <p:nvPr/>
        </p:nvSpPr>
        <p:spPr>
          <a:xfrm>
            <a:off x="1224000" y="2017800"/>
            <a:ext cx="2374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Progeno testirani</a:t>
            </a:r>
            <a:br/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očetje</a:t>
            </a:r>
            <a:br/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53" name="CustomShape 18"/>
          <p:cNvSpPr/>
          <p:nvPr/>
        </p:nvSpPr>
        <p:spPr>
          <a:xfrm>
            <a:off x="3816360" y="1990800"/>
            <a:ext cx="26636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Preselekcija</a:t>
            </a:r>
            <a:br/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na gEBV – progeno testirani očetje</a:t>
            </a:r>
            <a:br/>
            <a:endParaRPr b="0" lang="en-GB" sz="2000" spc="-1" strike="noStrike">
              <a:latin typeface="Arial"/>
            </a:endParaRPr>
          </a:p>
        </p:txBody>
      </p:sp>
      <p:sp>
        <p:nvSpPr>
          <p:cNvPr id="154" name="CustomShape 19"/>
          <p:cNvSpPr/>
          <p:nvPr/>
        </p:nvSpPr>
        <p:spPr>
          <a:xfrm>
            <a:off x="6551640" y="1990800"/>
            <a:ext cx="280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Genomski testirani očetje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2011-03-09T08:55:41Z</dcterms:created>
  <dc:creator>Ela Zilic</dc:creator>
  <dc:description/>
  <dc:language>en-GB</dc:language>
  <cp:lastModifiedBy/>
  <cp:lastPrinted>1601-01-01T00:00:00Z</cp:lastPrinted>
  <dcterms:modified xsi:type="dcterms:W3CDTF">2019-12-18T12:17:31Z</dcterms:modified>
  <cp:revision>324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